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47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8" name="Tytuł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pl-PL" smtClean="0"/>
              <a:t>Kliknij, aby edytować styl</a:t>
            </a:r>
            <a:endParaRPr kumimoji="0" lang="en-US"/>
          </a:p>
        </p:txBody>
      </p:sp>
      <p:sp>
        <p:nvSpPr>
          <p:cNvPr id="28" name="Symbol zastępczy daty 27"/>
          <p:cNvSpPr>
            <a:spLocks noGrp="1"/>
          </p:cNvSpPr>
          <p:nvPr>
            <p:ph type="dt" sz="half" idx="10"/>
          </p:nvPr>
        </p:nvSpPr>
        <p:spPr/>
        <p:txBody>
          <a:bodyPr/>
          <a:lstStyle/>
          <a:p>
            <a:fld id="{25789CD9-5695-49DA-887D-BFD4268E614A}" type="datetimeFigureOut">
              <a:rPr lang="pl-PL" smtClean="0"/>
              <a:pPr/>
              <a:t>2020-08-28</a:t>
            </a:fld>
            <a:endParaRPr lang="pl-PL"/>
          </a:p>
        </p:txBody>
      </p:sp>
      <p:sp>
        <p:nvSpPr>
          <p:cNvPr id="17" name="Symbol zastępczy stopki 16"/>
          <p:cNvSpPr>
            <a:spLocks noGrp="1"/>
          </p:cNvSpPr>
          <p:nvPr>
            <p:ph type="ftr" sz="quarter" idx="11"/>
          </p:nvPr>
        </p:nvSpPr>
        <p:spPr/>
        <p:txBody>
          <a:bodyPr/>
          <a:lstStyle/>
          <a:p>
            <a:endParaRPr lang="pl-PL"/>
          </a:p>
        </p:txBody>
      </p:sp>
      <p:sp>
        <p:nvSpPr>
          <p:cNvPr id="29" name="Symbol zastępczy numeru slajdu 28"/>
          <p:cNvSpPr>
            <a:spLocks noGrp="1"/>
          </p:cNvSpPr>
          <p:nvPr>
            <p:ph type="sldNum" sz="quarter" idx="12"/>
          </p:nvPr>
        </p:nvSpPr>
        <p:spPr/>
        <p:txBody>
          <a:bodyPr/>
          <a:lstStyle/>
          <a:p>
            <a:fld id="{8BEEE9BB-9022-4E6C-BA62-67A87E622803}" type="slidenum">
              <a:rPr lang="pl-PL" smtClean="0"/>
              <a:pPr/>
              <a:t>‹#›</a:t>
            </a:fld>
            <a:endParaRPr lang="pl-PL"/>
          </a:p>
        </p:txBody>
      </p:sp>
      <p:sp>
        <p:nvSpPr>
          <p:cNvPr id="9" name="Podtytuł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l-PL" smtClean="0"/>
              <a:t>Kliknij, aby edytować styl wzorca podtytułu</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smtClean="0"/>
              <a:t>Kliknij, aby edytować styl</a:t>
            </a:r>
            <a:endParaRPr kumimoji="0" lang="en-US"/>
          </a:p>
        </p:txBody>
      </p:sp>
      <p:sp>
        <p:nvSpPr>
          <p:cNvPr id="3" name="Symbol zastępczy zawartości 2"/>
          <p:cNvSpPr>
            <a:spLocks noGrp="1"/>
          </p:cNvSpPr>
          <p:nvPr>
            <p:ph idx="1"/>
          </p:nvPr>
        </p:nvSpPr>
        <p:spPr/>
        <p:txBody>
          <a:body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p>
            <a:fld id="{25789CD9-5695-49DA-887D-BFD4268E614A}" type="datetimeFigureOut">
              <a:rPr lang="pl-PL" smtClean="0"/>
              <a:pPr/>
              <a:t>2020-08-28</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8BEEE9BB-9022-4E6C-BA62-67A87E622803}" type="slidenum">
              <a:rPr lang="pl-PL" smtClean="0"/>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bg>
      <p:bgRef idx="1003">
        <a:schemeClr val="bg2"/>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pl-PL" smtClean="0"/>
              <a:t>Kliknij, aby edytować styl</a:t>
            </a:r>
            <a:endParaRPr kumimoji="0" lang="en-US"/>
          </a:p>
        </p:txBody>
      </p:sp>
      <p:sp>
        <p:nvSpPr>
          <p:cNvPr id="3" name="Symbol zastępczy tekstu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l-PL" smtClean="0"/>
              <a:t>Kliknij, aby edytować style wzorca tekstu</a:t>
            </a:r>
          </a:p>
        </p:txBody>
      </p:sp>
      <p:sp>
        <p:nvSpPr>
          <p:cNvPr id="4" name="Symbol zastępczy daty 3"/>
          <p:cNvSpPr>
            <a:spLocks noGrp="1"/>
          </p:cNvSpPr>
          <p:nvPr>
            <p:ph type="dt" sz="half" idx="10"/>
          </p:nvPr>
        </p:nvSpPr>
        <p:spPr/>
        <p:txBody>
          <a:bodyPr/>
          <a:lstStyle/>
          <a:p>
            <a:fld id="{25789CD9-5695-49DA-887D-BFD4268E614A}" type="datetimeFigureOut">
              <a:rPr lang="pl-PL" smtClean="0"/>
              <a:pPr/>
              <a:t>2020-08-28</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a:xfrm>
            <a:off x="7924800" y="6416675"/>
            <a:ext cx="762000" cy="365125"/>
          </a:xfrm>
        </p:spPr>
        <p:txBody>
          <a:bodyPr/>
          <a:lstStyle/>
          <a:p>
            <a:fld id="{8BEEE9BB-9022-4E6C-BA62-67A87E622803}" type="slidenum">
              <a:rPr lang="pl-PL" smtClean="0"/>
              <a:pPr/>
              <a:t>‹#›</a:t>
            </a:fld>
            <a:endParaRPr lang="pl-PL"/>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smtClean="0"/>
              <a:t>Kliknij, aby edytować styl</a:t>
            </a:r>
            <a:endParaRPr kumimoji="0" lang="en-US"/>
          </a:p>
        </p:txBody>
      </p:sp>
      <p:sp>
        <p:nvSpPr>
          <p:cNvPr id="3" name="Symbol zastępczy zawartości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zawartości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p:txBody>
          <a:bodyPr/>
          <a:lstStyle/>
          <a:p>
            <a:fld id="{25789CD9-5695-49DA-887D-BFD4268E614A}" type="datetimeFigureOut">
              <a:rPr lang="pl-PL" smtClean="0"/>
              <a:pPr/>
              <a:t>2020-08-28</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8BEEE9BB-9022-4E6C-BA62-67A87E622803}" type="slidenum">
              <a:rPr lang="pl-PL" smtClean="0"/>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8229600" cy="1143000"/>
          </a:xfrm>
        </p:spPr>
        <p:txBody>
          <a:bodyPr anchor="ctr"/>
          <a:lstStyle>
            <a:lvl1pPr>
              <a:defRPr/>
            </a:lvl1pPr>
          </a:lstStyle>
          <a:p>
            <a:r>
              <a:rPr kumimoji="0" lang="pl-PL" smtClean="0"/>
              <a:t>Kliknij, aby edytować styl</a:t>
            </a:r>
            <a:endParaRPr kumimoji="0" lang="en-US"/>
          </a:p>
        </p:txBody>
      </p:sp>
      <p:sp>
        <p:nvSpPr>
          <p:cNvPr id="3" name="Symbol zastępczy tekstu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pl-PL" smtClean="0"/>
              <a:t>Kliknij, aby edytować style wzorca tekstu</a:t>
            </a:r>
          </a:p>
        </p:txBody>
      </p:sp>
      <p:sp>
        <p:nvSpPr>
          <p:cNvPr id="4" name="Symbol zastępczy tekstu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pl-PL" smtClean="0"/>
              <a:t>Kliknij, aby edytować style wzorca tekstu</a:t>
            </a:r>
          </a:p>
        </p:txBody>
      </p:sp>
      <p:sp>
        <p:nvSpPr>
          <p:cNvPr id="5" name="Symbol zastępczy zawartości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6" name="Symbol zastępczy zawartości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7" name="Symbol zastępczy daty 6"/>
          <p:cNvSpPr>
            <a:spLocks noGrp="1"/>
          </p:cNvSpPr>
          <p:nvPr>
            <p:ph type="dt" sz="half" idx="10"/>
          </p:nvPr>
        </p:nvSpPr>
        <p:spPr/>
        <p:txBody>
          <a:bodyPr/>
          <a:lstStyle/>
          <a:p>
            <a:fld id="{25789CD9-5695-49DA-887D-BFD4268E614A}" type="datetimeFigureOut">
              <a:rPr lang="pl-PL" smtClean="0"/>
              <a:pPr/>
              <a:t>2020-08-28</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8BEEE9BB-9022-4E6C-BA62-67A87E622803}" type="slidenum">
              <a:rPr lang="pl-PL" smtClean="0"/>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smtClean="0"/>
              <a:t>Kliknij, aby edytować styl</a:t>
            </a:r>
            <a:endParaRPr kumimoji="0" lang="en-US"/>
          </a:p>
        </p:txBody>
      </p:sp>
      <p:sp>
        <p:nvSpPr>
          <p:cNvPr id="3" name="Symbol zastępczy daty 2"/>
          <p:cNvSpPr>
            <a:spLocks noGrp="1"/>
          </p:cNvSpPr>
          <p:nvPr>
            <p:ph type="dt" sz="half" idx="10"/>
          </p:nvPr>
        </p:nvSpPr>
        <p:spPr/>
        <p:txBody>
          <a:bodyPr/>
          <a:lstStyle/>
          <a:p>
            <a:fld id="{25789CD9-5695-49DA-887D-BFD4268E614A}" type="datetimeFigureOut">
              <a:rPr lang="pl-PL" smtClean="0"/>
              <a:pPr/>
              <a:t>2020-08-28</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8BEEE9BB-9022-4E6C-BA62-67A87E622803}" type="slidenum">
              <a:rPr lang="pl-PL" smtClean="0"/>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25789CD9-5695-49DA-887D-BFD4268E614A}" type="datetimeFigureOut">
              <a:rPr lang="pl-PL" smtClean="0"/>
              <a:pPr/>
              <a:t>2020-08-28</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8BEEE9BB-9022-4E6C-BA62-67A87E622803}"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pl-PL" smtClean="0"/>
              <a:t>Kliknij, aby edytować styl</a:t>
            </a:r>
            <a:endParaRPr kumimoji="0" lang="en-US"/>
          </a:p>
        </p:txBody>
      </p:sp>
      <p:sp>
        <p:nvSpPr>
          <p:cNvPr id="3" name="Symbol zastępczy tekstu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pl-PL" smtClean="0"/>
              <a:t>Kliknij, aby edytować style wzorca tekstu</a:t>
            </a:r>
          </a:p>
        </p:txBody>
      </p:sp>
      <p:sp>
        <p:nvSpPr>
          <p:cNvPr id="4" name="Symbol zastępczy zawartości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p:txBody>
          <a:bodyPr/>
          <a:lstStyle/>
          <a:p>
            <a:fld id="{25789CD9-5695-49DA-887D-BFD4268E614A}" type="datetimeFigureOut">
              <a:rPr lang="pl-PL" smtClean="0"/>
              <a:pPr/>
              <a:t>2020-08-28</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8BEEE9BB-9022-4E6C-BA62-67A87E622803}" type="slidenum">
              <a:rPr lang="pl-PL" smtClean="0"/>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pl-PL" smtClean="0"/>
              <a:t>Kliknij, aby edytować styl</a:t>
            </a:r>
            <a:endParaRPr kumimoji="0" lang="en-US"/>
          </a:p>
        </p:txBody>
      </p:sp>
      <p:sp>
        <p:nvSpPr>
          <p:cNvPr id="3" name="Symbol zastępczy obrazu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pl-PL" smtClean="0">
                <a:solidFill>
                  <a:schemeClr val="lt1"/>
                </a:solidFill>
                <a:latin typeface="+mn-lt"/>
                <a:ea typeface="+mn-ea"/>
                <a:cs typeface="+mn-cs"/>
              </a:rPr>
              <a:t>Kliknij ikonę, aby dodać obraz</a:t>
            </a:r>
            <a:endParaRPr kumimoji="0" lang="en-US" dirty="0">
              <a:solidFill>
                <a:schemeClr val="lt1"/>
              </a:solidFill>
              <a:latin typeface="+mn-lt"/>
              <a:ea typeface="+mn-ea"/>
              <a:cs typeface="+mn-cs"/>
            </a:endParaRPr>
          </a:p>
        </p:txBody>
      </p:sp>
      <p:sp>
        <p:nvSpPr>
          <p:cNvPr id="4" name="Symbol zastępczy tekstu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pl-PL" smtClean="0"/>
              <a:t>Kliknij, aby edytować style wzorca tekstu</a:t>
            </a:r>
          </a:p>
        </p:txBody>
      </p:sp>
      <p:sp>
        <p:nvSpPr>
          <p:cNvPr id="5" name="Symbol zastępczy daty 4"/>
          <p:cNvSpPr>
            <a:spLocks noGrp="1"/>
          </p:cNvSpPr>
          <p:nvPr>
            <p:ph type="dt" sz="half" idx="10"/>
          </p:nvPr>
        </p:nvSpPr>
        <p:spPr/>
        <p:txBody>
          <a:bodyPr/>
          <a:lstStyle/>
          <a:p>
            <a:fld id="{25789CD9-5695-49DA-887D-BFD4268E614A}" type="datetimeFigureOut">
              <a:rPr lang="pl-PL" smtClean="0"/>
              <a:pPr/>
              <a:t>2020-08-28</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8BEEE9BB-9022-4E6C-BA62-67A87E622803}" type="slidenum">
              <a:rPr lang="pl-PL" smtClean="0"/>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p:txBody>
          <a:bodyPr vert="eaVer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p>
            <a:fld id="{25789CD9-5695-49DA-887D-BFD4268E614A}" type="datetimeFigureOut">
              <a:rPr lang="pl-PL" smtClean="0"/>
              <a:pPr/>
              <a:t>2020-08-28</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8BEEE9BB-9022-4E6C-BA62-67A87E622803}"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p>
            <a:fld id="{25789CD9-5695-49DA-887D-BFD4268E614A}" type="datetimeFigureOut">
              <a:rPr lang="pl-PL" smtClean="0"/>
              <a:pPr/>
              <a:t>2020-08-28</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8BEEE9BB-9022-4E6C-BA62-67A87E622803}"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Symbol zastępczy tytułu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pl-PL" smtClean="0"/>
              <a:t>Kliknij, aby edytować styl</a:t>
            </a:r>
            <a:endParaRPr kumimoji="0" lang="en-US"/>
          </a:p>
        </p:txBody>
      </p:sp>
      <p:sp>
        <p:nvSpPr>
          <p:cNvPr id="13" name="Symbol zastępczy tekstu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pl-PL" smtClean="0"/>
              <a:t>Kliknij, aby edytować style wzorca tekstu</a:t>
            </a:r>
          </a:p>
          <a:p>
            <a:pPr lvl="1" eaLnBrk="1" latinLnBrk="0" hangingPunct="1"/>
            <a:r>
              <a:rPr kumimoji="0" lang="pl-PL" smtClean="0"/>
              <a:t>Drugi poziom</a:t>
            </a:r>
          </a:p>
          <a:p>
            <a:pPr lvl="2" eaLnBrk="1" latinLnBrk="0" hangingPunct="1"/>
            <a:r>
              <a:rPr kumimoji="0" lang="pl-PL" smtClean="0"/>
              <a:t>Trzeci poziom</a:t>
            </a:r>
          </a:p>
          <a:p>
            <a:pPr lvl="3" eaLnBrk="1" latinLnBrk="0" hangingPunct="1"/>
            <a:r>
              <a:rPr kumimoji="0" lang="pl-PL" smtClean="0"/>
              <a:t>Czwarty poziom</a:t>
            </a:r>
          </a:p>
          <a:p>
            <a:pPr lvl="4" eaLnBrk="1" latinLnBrk="0" hangingPunct="1"/>
            <a:r>
              <a:rPr kumimoji="0" lang="pl-PL" smtClean="0"/>
              <a:t>Piąty poziom</a:t>
            </a:r>
            <a:endParaRPr kumimoji="0" lang="en-US"/>
          </a:p>
        </p:txBody>
      </p:sp>
      <p:sp>
        <p:nvSpPr>
          <p:cNvPr id="14" name="Symbol zastępczy daty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25789CD9-5695-49DA-887D-BFD4268E614A}" type="datetimeFigureOut">
              <a:rPr lang="pl-PL" smtClean="0"/>
              <a:pPr/>
              <a:t>2020-08-28</a:t>
            </a:fld>
            <a:endParaRPr lang="pl-PL"/>
          </a:p>
        </p:txBody>
      </p:sp>
      <p:sp>
        <p:nvSpPr>
          <p:cNvPr id="3" name="Symbol zastępczy stopki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pl-PL"/>
          </a:p>
        </p:txBody>
      </p:sp>
      <p:sp>
        <p:nvSpPr>
          <p:cNvPr id="23" name="Symbol zastępczy numeru slajdu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8BEEE9BB-9022-4E6C-BA62-67A87E622803}" type="slidenum">
              <a:rPr lang="pl-PL" smtClean="0"/>
              <a:pPr/>
              <a:t>‹#›</a:t>
            </a:fld>
            <a:endParaRPr lang="pl-PL"/>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214282" y="0"/>
            <a:ext cx="8715404" cy="2428891"/>
          </a:xfrm>
        </p:spPr>
        <p:txBody>
          <a:bodyPr>
            <a:normAutofit fontScale="90000"/>
          </a:bodyPr>
          <a:lstStyle/>
          <a:p>
            <a:pPr algn="ctr"/>
            <a:r>
              <a:rPr lang="pl-PL" smtClean="0"/>
              <a:t>Sprawozdanie- INNOWACJA </a:t>
            </a:r>
            <a:r>
              <a:rPr lang="pl-PL" dirty="0" smtClean="0"/>
              <a:t>PEDAGOGICZNA</a:t>
            </a:r>
            <a:br>
              <a:rPr lang="pl-PL" dirty="0" smtClean="0"/>
            </a:br>
            <a:r>
              <a:rPr lang="pl-PL" dirty="0" smtClean="0"/>
              <a:t>„MATEMATYKA NA ZDROWIE”</a:t>
            </a:r>
            <a:endParaRPr lang="pl-PL" dirty="0"/>
          </a:p>
        </p:txBody>
      </p:sp>
      <p:sp>
        <p:nvSpPr>
          <p:cNvPr id="5" name="pole tekstowe 4"/>
          <p:cNvSpPr txBox="1"/>
          <p:nvPr/>
        </p:nvSpPr>
        <p:spPr>
          <a:xfrm>
            <a:off x="428596" y="3357562"/>
            <a:ext cx="8358246" cy="707886"/>
          </a:xfrm>
          <a:prstGeom prst="rect">
            <a:avLst/>
          </a:prstGeom>
          <a:noFill/>
        </p:spPr>
        <p:txBody>
          <a:bodyPr wrap="square" rtlCol="0">
            <a:spAutoFit/>
          </a:bodyPr>
          <a:lstStyle/>
          <a:p>
            <a:pPr algn="ctr"/>
            <a:r>
              <a:rPr lang="pl-PL"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Rok szkolny 2019/2020</a:t>
            </a:r>
            <a:endParaRPr lang="pl-PL"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6" name="Obraz 5" descr="http://sphumin.togbol.org/www.png"/>
          <p:cNvPicPr/>
          <p:nvPr/>
        </p:nvPicPr>
        <p:blipFill>
          <a:blip r:embed="rId2"/>
          <a:srcRect/>
          <a:stretch>
            <a:fillRect/>
          </a:stretch>
        </p:blipFill>
        <p:spPr bwMode="auto">
          <a:xfrm>
            <a:off x="0" y="4643446"/>
            <a:ext cx="9144000" cy="2214555"/>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500042"/>
            <a:ext cx="8229600" cy="5672475"/>
          </a:xfrm>
        </p:spPr>
        <p:txBody>
          <a:bodyPr>
            <a:normAutofit fontScale="92500"/>
          </a:bodyPr>
          <a:lstStyle/>
          <a:p>
            <a:pPr>
              <a:buNone/>
            </a:pPr>
            <a:r>
              <a:rPr lang="pl-PL" dirty="0" smtClean="0"/>
              <a:t>       W roku szkolnym 2019/2020 innowacja pedagogiczna z edukacji matematycznej dla klas IV-VIII „MATEMATYKA NA ZDROWIE” realizowana była na zajęciach edukacyjnych i na godzinie koła matematycznego. Przebiegła sprawnie również w czasie nauczania zdalnego.</a:t>
            </a:r>
          </a:p>
          <a:p>
            <a:endParaRPr lang="pl-PL" dirty="0" smtClean="0"/>
          </a:p>
          <a:p>
            <a:pPr>
              <a:buNone/>
            </a:pPr>
            <a:r>
              <a:rPr lang="pl-PL" dirty="0" smtClean="0"/>
              <a:t>       Uczniowie klas IV – VIII z zainteresowaniem i zaangażowaniem brali udział w różnych formach zajęć mających na celu uświadomienie, wykazanie wszechstronności matematyki, zastosowaniu jej w różnych dziedzinach życia, między innymi w planowaniu i realizowaniu zdrowego stylu życia.</a:t>
            </a:r>
          </a:p>
          <a:p>
            <a:endParaRPr lang="pl-PL" dirty="0"/>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357166"/>
            <a:ext cx="8229600" cy="5952194"/>
          </a:xfrm>
        </p:spPr>
        <p:txBody>
          <a:bodyPr>
            <a:normAutofit/>
          </a:bodyPr>
          <a:lstStyle/>
          <a:p>
            <a:pPr>
              <a:buNone/>
            </a:pPr>
            <a:r>
              <a:rPr lang="pl-PL" dirty="0" smtClean="0"/>
              <a:t>      </a:t>
            </a:r>
          </a:p>
          <a:p>
            <a:pPr>
              <a:buNone/>
            </a:pPr>
            <a:r>
              <a:rPr lang="pl-PL" dirty="0" smtClean="0"/>
              <a:t>      W I półroczu uczniowie klasy V praktycznie przekonywali się o potrzebie umiejętności sprawnego liczenia, np. podczas rywalizacji sprawnościowej na boisku szkolnym określając swoją celność rzutów do kosza, porównując ją z kolegami, ustalając o ile i ile razy najlepszy wynik jest lepszy od najgorszego. Obliczali również korzystając z przepisu na zdrowe ciasto owocowe łączną wagę potrzebnych składników oraz kalkulowali (w oparciu o ceny produktów) koszt wypieku takiego ciasta.</a:t>
            </a:r>
          </a:p>
          <a:p>
            <a:endParaRPr lang="pl-PL" dirty="0"/>
          </a:p>
        </p:txBody>
      </p:sp>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descr="C:\Users\RetailAdmin\Desktop\mama-elearning\zdjecia\IMG_20191022_104514_BURST001_COVER.jpg"/>
          <p:cNvPicPr>
            <a:picLocks noGrp="1"/>
          </p:cNvPicPr>
          <p:nvPr>
            <p:ph idx="1"/>
          </p:nvPr>
        </p:nvPicPr>
        <p:blipFill>
          <a:blip r:embed="rId2" cstate="print"/>
          <a:srcRect/>
          <a:stretch>
            <a:fillRect/>
          </a:stretch>
        </p:blipFill>
        <p:spPr bwMode="auto">
          <a:xfrm>
            <a:off x="285720" y="285728"/>
            <a:ext cx="2551515" cy="3522667"/>
          </a:xfrm>
          <a:prstGeom prst="rect">
            <a:avLst/>
          </a:prstGeom>
          <a:noFill/>
          <a:ln w="9525">
            <a:noFill/>
            <a:miter lim="800000"/>
            <a:headEnd/>
            <a:tailEnd/>
          </a:ln>
        </p:spPr>
      </p:pic>
      <p:pic>
        <p:nvPicPr>
          <p:cNvPr id="5" name="Obraz 4" descr="C:\Users\RetailAdmin\Desktop\mama-elearning\zdjecia\IMG_20191022_104418_BURST001_COVER.jpg"/>
          <p:cNvPicPr/>
          <p:nvPr/>
        </p:nvPicPr>
        <p:blipFill>
          <a:blip r:embed="rId3" cstate="print"/>
          <a:srcRect/>
          <a:stretch>
            <a:fillRect/>
          </a:stretch>
        </p:blipFill>
        <p:spPr bwMode="auto">
          <a:xfrm>
            <a:off x="3071802" y="1857364"/>
            <a:ext cx="2878625" cy="3838755"/>
          </a:xfrm>
          <a:prstGeom prst="rect">
            <a:avLst/>
          </a:prstGeom>
          <a:noFill/>
          <a:ln w="9525">
            <a:noFill/>
            <a:miter lim="800000"/>
            <a:headEnd/>
            <a:tailEnd/>
          </a:ln>
        </p:spPr>
      </p:pic>
      <p:pic>
        <p:nvPicPr>
          <p:cNvPr id="6" name="Obraz 5" descr="C:\Users\RetailAdmin\Desktop\mama-elearning\zdjecia\IMG_20191022_104310.jpg"/>
          <p:cNvPicPr/>
          <p:nvPr/>
        </p:nvPicPr>
        <p:blipFill>
          <a:blip r:embed="rId4" cstate="print"/>
          <a:srcRect/>
          <a:stretch>
            <a:fillRect/>
          </a:stretch>
        </p:blipFill>
        <p:spPr bwMode="auto">
          <a:xfrm>
            <a:off x="857224" y="3407434"/>
            <a:ext cx="2587528" cy="3450566"/>
          </a:xfrm>
          <a:prstGeom prst="rect">
            <a:avLst/>
          </a:prstGeom>
          <a:noFill/>
          <a:ln w="9525">
            <a:noFill/>
            <a:miter lim="800000"/>
            <a:headEnd/>
            <a:tailEnd/>
          </a:ln>
        </p:spPr>
      </p:pic>
      <p:pic>
        <p:nvPicPr>
          <p:cNvPr id="7" name="Obraz 6" descr="C:\Users\RetailAdmin\Desktop\mama-elearning\zdjecia\IMG_20191022_104133.jpg"/>
          <p:cNvPicPr/>
          <p:nvPr/>
        </p:nvPicPr>
        <p:blipFill>
          <a:blip r:embed="rId5" cstate="print"/>
          <a:srcRect/>
          <a:stretch>
            <a:fillRect/>
          </a:stretch>
        </p:blipFill>
        <p:spPr bwMode="auto">
          <a:xfrm>
            <a:off x="6143636" y="2928934"/>
            <a:ext cx="2786050" cy="3714752"/>
          </a:xfrm>
          <a:prstGeom prst="rect">
            <a:avLst/>
          </a:prstGeom>
          <a:noFill/>
          <a:ln w="9525">
            <a:noFill/>
            <a:miter lim="800000"/>
            <a:headEnd/>
            <a:tailEnd/>
          </a:ln>
        </p:spPr>
      </p:pic>
      <p:sp>
        <p:nvSpPr>
          <p:cNvPr id="8" name="pole tekstowe 7"/>
          <p:cNvSpPr txBox="1"/>
          <p:nvPr/>
        </p:nvSpPr>
        <p:spPr>
          <a:xfrm>
            <a:off x="3714744" y="428604"/>
            <a:ext cx="5000660" cy="1077218"/>
          </a:xfrm>
          <a:prstGeom prst="rect">
            <a:avLst/>
          </a:prstGeom>
          <a:noFill/>
        </p:spPr>
        <p:txBody>
          <a:bodyPr wrap="square" rtlCol="0">
            <a:spAutoFit/>
          </a:bodyPr>
          <a:lstStyle/>
          <a:p>
            <a:pPr algn="ctr"/>
            <a:r>
              <a:rPr lang="pl-PL" sz="3200" dirty="0" smtClean="0"/>
              <a:t>SPORT, ZDROWIE, MATEMATYKA…</a:t>
            </a:r>
            <a:endParaRPr lang="pl-PL" sz="3200" dirty="0"/>
          </a:p>
        </p:txBody>
      </p:sp>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42844" y="285728"/>
            <a:ext cx="9001156" cy="2571768"/>
          </a:xfrm>
        </p:spPr>
        <p:txBody>
          <a:bodyPr>
            <a:normAutofit/>
          </a:bodyPr>
          <a:lstStyle/>
          <a:p>
            <a:pPr algn="l"/>
            <a:r>
              <a:rPr lang="pl-PL" sz="2800" b="0" dirty="0" smtClean="0">
                <a:solidFill>
                  <a:schemeClr val="tx1"/>
                </a:solidFill>
              </a:rPr>
              <a:t> W Mikołajki była lekcja z „prawdziwym” Mikołajem, na której uczniowie z wielkim zaangażowaniem rozwiązywali mikołajkowe  problemy ukryte w zadaniach tekstowych.</a:t>
            </a:r>
            <a:r>
              <a:rPr lang="pl-PL" dirty="0" smtClean="0"/>
              <a:t/>
            </a:r>
            <a:br>
              <a:rPr lang="pl-PL" dirty="0" smtClean="0"/>
            </a:br>
            <a:endParaRPr lang="pl-PL" dirty="0"/>
          </a:p>
        </p:txBody>
      </p:sp>
      <p:pic>
        <p:nvPicPr>
          <p:cNvPr id="4" name="Symbol zastępczy zawartości 3" descr="C:\Users\RetailAdmin\Desktop\mama-elearning\zdjecia\IMG_20191205_100800.jpg"/>
          <p:cNvPicPr>
            <a:picLocks noGrp="1"/>
          </p:cNvPicPr>
          <p:nvPr>
            <p:ph idx="1"/>
          </p:nvPr>
        </p:nvPicPr>
        <p:blipFill>
          <a:blip r:embed="rId2" cstate="print"/>
          <a:srcRect/>
          <a:stretch>
            <a:fillRect/>
          </a:stretch>
        </p:blipFill>
        <p:spPr bwMode="auto">
          <a:xfrm>
            <a:off x="0" y="2428868"/>
            <a:ext cx="3214678" cy="4143380"/>
          </a:xfrm>
          <a:prstGeom prst="rect">
            <a:avLst/>
          </a:prstGeom>
          <a:ln>
            <a:noFill/>
          </a:ln>
          <a:effectLst>
            <a:softEdge rad="112500"/>
          </a:effectLst>
        </p:spPr>
      </p:pic>
      <p:pic>
        <p:nvPicPr>
          <p:cNvPr id="5" name="Obraz 4" descr="C:\Users\RetailAdmin\Desktop\mama-elearning\zdjecia\IMG_20191205_101346.jpg"/>
          <p:cNvPicPr/>
          <p:nvPr/>
        </p:nvPicPr>
        <p:blipFill>
          <a:blip r:embed="rId3" cstate="print"/>
          <a:srcRect/>
          <a:stretch>
            <a:fillRect/>
          </a:stretch>
        </p:blipFill>
        <p:spPr bwMode="auto">
          <a:xfrm>
            <a:off x="3143240" y="3027872"/>
            <a:ext cx="2872156" cy="3830128"/>
          </a:xfrm>
          <a:prstGeom prst="rect">
            <a:avLst/>
          </a:prstGeom>
          <a:ln>
            <a:noFill/>
          </a:ln>
          <a:effectLst>
            <a:softEdge rad="112500"/>
          </a:effectLst>
        </p:spPr>
      </p:pic>
      <p:pic>
        <p:nvPicPr>
          <p:cNvPr id="6" name="Obraz 5" descr="C:\Users\RetailAdmin\Desktop\mama-elearning\zdjecia\IMG_20191205_101408.jpg"/>
          <p:cNvPicPr/>
          <p:nvPr/>
        </p:nvPicPr>
        <p:blipFill>
          <a:blip r:embed="rId4" cstate="print"/>
          <a:srcRect/>
          <a:stretch>
            <a:fillRect/>
          </a:stretch>
        </p:blipFill>
        <p:spPr bwMode="auto">
          <a:xfrm>
            <a:off x="6000760" y="2357430"/>
            <a:ext cx="3143240" cy="4071942"/>
          </a:xfrm>
          <a:prstGeom prst="rect">
            <a:avLst/>
          </a:prstGeom>
          <a:ln>
            <a:noFill/>
          </a:ln>
          <a:effectLst>
            <a:softEdge rad="112500"/>
          </a:effectLst>
        </p:spPr>
      </p:pic>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357166"/>
            <a:ext cx="8229600" cy="5952194"/>
          </a:xfrm>
        </p:spPr>
        <p:txBody>
          <a:bodyPr/>
          <a:lstStyle/>
          <a:p>
            <a:pPr>
              <a:buNone/>
            </a:pPr>
            <a:r>
              <a:rPr lang="pl-PL" dirty="0" smtClean="0"/>
              <a:t>     </a:t>
            </a:r>
          </a:p>
          <a:p>
            <a:pPr>
              <a:buNone/>
            </a:pPr>
            <a:endParaRPr lang="pl-PL" dirty="0" smtClean="0"/>
          </a:p>
          <a:p>
            <a:pPr>
              <a:buNone/>
            </a:pPr>
            <a:r>
              <a:rPr lang="pl-PL" dirty="0" smtClean="0"/>
              <a:t>      We wszystkich klasach II etapu edukacyjnego na lekcjach matematyki realizowane były praktyczne problemy zgodnie z programem danej klasy. Dzięki temu uczniowie dostrzegali przydatność poznawanych treści i umiejętności matematycznych. Chętniej przyswajali wzory, czy zasady działań na liczbach, ułamkach, procentach. Na wyróżnienie zasługują projekty realizowane przez uczniów klasy IV.</a:t>
            </a:r>
          </a:p>
          <a:p>
            <a:endParaRPr lang="pl-PL" dirty="0"/>
          </a:p>
        </p:txBody>
      </p:sp>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descr="C:\Users\RetailAdmin\Desktop\mama-elearning\zdjecia\IMG_20191023_125711.jpg"/>
          <p:cNvPicPr/>
          <p:nvPr/>
        </p:nvPicPr>
        <p:blipFill>
          <a:blip r:embed="rId2" cstate="print"/>
          <a:srcRect/>
          <a:stretch>
            <a:fillRect/>
          </a:stretch>
        </p:blipFill>
        <p:spPr bwMode="auto">
          <a:xfrm>
            <a:off x="1643042" y="428604"/>
            <a:ext cx="2786082" cy="34289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Obraz 6" descr="C:\Users\RetailAdmin\Desktop\mama-elearning\zdjecia\IMG_20191023_131223.jpg"/>
          <p:cNvPicPr/>
          <p:nvPr/>
        </p:nvPicPr>
        <p:blipFill>
          <a:blip r:embed="rId3" cstate="print"/>
          <a:srcRect/>
          <a:stretch>
            <a:fillRect/>
          </a:stretch>
        </p:blipFill>
        <p:spPr bwMode="auto">
          <a:xfrm>
            <a:off x="6072198" y="285728"/>
            <a:ext cx="2826875" cy="37697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Obraz 7" descr="C:\Users\RetailAdmin\Desktop\mama-elearning\zdjecia\IMG_20191028_111308.jpg"/>
          <p:cNvPicPr/>
          <p:nvPr/>
        </p:nvPicPr>
        <p:blipFill>
          <a:blip r:embed="rId4" cstate="print"/>
          <a:srcRect/>
          <a:stretch>
            <a:fillRect/>
          </a:stretch>
        </p:blipFill>
        <p:spPr bwMode="auto">
          <a:xfrm>
            <a:off x="142844" y="3000372"/>
            <a:ext cx="2904501" cy="36589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Symbol zastępczy zawartości 3" descr="C:\Users\RetailAdmin\Desktop\mama-elearning\zdjecia\IMG_20191028_104258.jpg"/>
          <p:cNvPicPr>
            <a:picLocks noGrp="1"/>
          </p:cNvPicPr>
          <p:nvPr>
            <p:ph idx="1"/>
          </p:nvPr>
        </p:nvPicPr>
        <p:blipFill>
          <a:blip r:embed="rId5" cstate="print"/>
          <a:srcRect/>
          <a:stretch>
            <a:fillRect/>
          </a:stretch>
        </p:blipFill>
        <p:spPr bwMode="auto">
          <a:xfrm>
            <a:off x="4071934" y="2786058"/>
            <a:ext cx="2786082" cy="38576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428604"/>
            <a:ext cx="8229600" cy="5880756"/>
          </a:xfrm>
        </p:spPr>
        <p:txBody>
          <a:bodyPr>
            <a:normAutofit fontScale="85000" lnSpcReduction="20000"/>
          </a:bodyPr>
          <a:lstStyle/>
          <a:p>
            <a:pPr>
              <a:buNone/>
            </a:pPr>
            <a:r>
              <a:rPr lang="pl-PL" dirty="0" smtClean="0"/>
              <a:t>       Do wszystkich klas adresowany był długofalowy, trwający od września do maja konkurs „I TY MOŻESZ ZOSTAĆ PITAGORASEM”. Zadania konkursowe (zagadki, rebusy, zadania logiczne) umieszczane były co miesiąc na tablicy matematycznej na korytarzu szkolnym. Konkurs ten cieszył się bardzo dużym zainteresowaniem. Rozwiązując zadania konkursowe uczniowie zdobywali punkty, które sumowane przekładały się na bardzo dobre oceny śródroczne z matematyki. W ten sposób uczniowie (w tym Ci słabsi, mający problemy na lekcjach) mogli podwyższyć swoją ocenę. Sprawiało im to przyjemność i satysfakcję, wielu przełamało niechęć do matematyki i na zajęciach codziennych zaczęli odnosić drobne sukcesy. By przełamać niechęć do matematyki, a w przyszłych działaniach doprowadzić do jej polubienia organizowane były tzw. promocje piątek z matematyki (mikołajkowa, świąteczna, tłustoczwartkowa), które cieszyły się dużym zainteresowaniem.</a:t>
            </a:r>
          </a:p>
          <a:p>
            <a:endParaRPr lang="pl-PL" dirty="0"/>
          </a:p>
        </p:txBody>
      </p:sp>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descr="C:\Users\RetailAdmin\Desktop\mama-elearning\zdjecia\IMG_20191205_105956.jpg"/>
          <p:cNvPicPr>
            <a:picLocks noGrp="1"/>
          </p:cNvPicPr>
          <p:nvPr>
            <p:ph idx="1"/>
          </p:nvPr>
        </p:nvPicPr>
        <p:blipFill>
          <a:blip r:embed="rId2" cstate="print"/>
          <a:srcRect/>
          <a:stretch>
            <a:fillRect/>
          </a:stretch>
        </p:blipFill>
        <p:spPr bwMode="auto">
          <a:xfrm>
            <a:off x="214282" y="285728"/>
            <a:ext cx="3531394" cy="4708525"/>
          </a:xfrm>
          <a:prstGeom prst="rect">
            <a:avLst/>
          </a:prstGeom>
          <a:ln>
            <a:noFill/>
          </a:ln>
          <a:effectLst>
            <a:outerShdw blurRad="292100" dist="139700" dir="2700000" algn="tl" rotWithShape="0">
              <a:srgbClr val="333333">
                <a:alpha val="65000"/>
              </a:srgbClr>
            </a:outerShdw>
          </a:effectLst>
        </p:spPr>
      </p:pic>
      <p:pic>
        <p:nvPicPr>
          <p:cNvPr id="6" name="Obraz 5" descr="C:\Users\RetailAdmin\Desktop\mama-elearning\zdjecia\IMG_20200225_112215_BURST001_COVER.jpg"/>
          <p:cNvPicPr/>
          <p:nvPr/>
        </p:nvPicPr>
        <p:blipFill>
          <a:blip r:embed="rId3" cstate="print"/>
          <a:srcRect/>
          <a:stretch>
            <a:fillRect/>
          </a:stretch>
        </p:blipFill>
        <p:spPr bwMode="auto">
          <a:xfrm>
            <a:off x="3000364" y="4000504"/>
            <a:ext cx="2000264" cy="2571744"/>
          </a:xfrm>
          <a:prstGeom prst="rect">
            <a:avLst/>
          </a:prstGeom>
          <a:ln>
            <a:noFill/>
          </a:ln>
          <a:effectLst>
            <a:softEdge rad="112500"/>
          </a:effectLst>
        </p:spPr>
      </p:pic>
      <p:pic>
        <p:nvPicPr>
          <p:cNvPr id="7" name="Obraz 6" descr="C:\Users\RetailAdmin\Desktop\mama-elearning\zdjecia\IMG_20200825_181031.jpg"/>
          <p:cNvPicPr/>
          <p:nvPr/>
        </p:nvPicPr>
        <p:blipFill>
          <a:blip r:embed="rId4" cstate="print"/>
          <a:srcRect/>
          <a:stretch>
            <a:fillRect/>
          </a:stretch>
        </p:blipFill>
        <p:spPr bwMode="auto">
          <a:xfrm>
            <a:off x="5214942" y="1714488"/>
            <a:ext cx="3720658" cy="4960189"/>
          </a:xfrm>
          <a:prstGeom prst="rect">
            <a:avLst/>
          </a:prstGeom>
          <a:ln>
            <a:noFill/>
          </a:ln>
          <a:effectLst>
            <a:outerShdw blurRad="292100" dist="139700" dir="2700000" algn="tl" rotWithShape="0">
              <a:srgbClr val="333333">
                <a:alpha val="65000"/>
              </a:srgbClr>
            </a:outerShdw>
          </a:effectLst>
        </p:spPr>
      </p:pic>
      <p:pic>
        <p:nvPicPr>
          <p:cNvPr id="5" name="Obraz 4" descr="C:\Users\RetailAdmin\Desktop\mama-elearning\zdjecia\IMG_20200225_112202_BURST001_COVER.jpg"/>
          <p:cNvPicPr/>
          <p:nvPr/>
        </p:nvPicPr>
        <p:blipFill>
          <a:blip r:embed="rId5" cstate="print"/>
          <a:srcRect/>
          <a:stretch>
            <a:fillRect/>
          </a:stretch>
        </p:blipFill>
        <p:spPr bwMode="auto">
          <a:xfrm>
            <a:off x="4000496" y="214290"/>
            <a:ext cx="1864706" cy="2629444"/>
          </a:xfrm>
          <a:prstGeom prst="rect">
            <a:avLst/>
          </a:prstGeom>
          <a:ln>
            <a:noFill/>
          </a:ln>
          <a:effectLst>
            <a:softEdge rad="112500"/>
          </a:effectLst>
        </p:spPr>
      </p:pic>
    </p:spTree>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214290"/>
            <a:ext cx="8329642" cy="6500858"/>
          </a:xfrm>
        </p:spPr>
        <p:txBody>
          <a:bodyPr/>
          <a:lstStyle/>
          <a:p>
            <a:pPr>
              <a:buNone/>
            </a:pPr>
            <a:r>
              <a:rPr lang="pl-PL" dirty="0" smtClean="0"/>
              <a:t>      Podsumowaniem całorocznego konkursu logicznego było wyłonienie PITAGORASA ROKU 2019/2020 SP w Huminie. Doceniając zaangażowanie i poprawne rozwiązanie wszystkich zadań tytuł taki otrzymał uczeń klasy VIII Jonatan Pazik. Na zakończenie roku szkolnego został udekorowany medalem i w nagrodę otrzymał książkę pełną zagadek matematycznych i kalkulator.</a:t>
            </a:r>
          </a:p>
          <a:p>
            <a:endParaRPr lang="pl-PL" dirty="0"/>
          </a:p>
        </p:txBody>
      </p:sp>
      <p:pic>
        <p:nvPicPr>
          <p:cNvPr id="4" name="Obraz 3" descr="http://sphumin.togbol.org/koniec_4.jpeg"/>
          <p:cNvPicPr/>
          <p:nvPr/>
        </p:nvPicPr>
        <p:blipFill>
          <a:blip r:embed="rId2"/>
          <a:srcRect/>
          <a:stretch>
            <a:fillRect/>
          </a:stretch>
        </p:blipFill>
        <p:spPr bwMode="auto">
          <a:xfrm>
            <a:off x="4857752" y="4071942"/>
            <a:ext cx="3837351" cy="2501661"/>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428604"/>
            <a:ext cx="8229600" cy="5880756"/>
          </a:xfrm>
        </p:spPr>
        <p:txBody>
          <a:bodyPr/>
          <a:lstStyle/>
          <a:p>
            <a:pPr>
              <a:buNone/>
            </a:pPr>
            <a:r>
              <a:rPr lang="pl-PL" dirty="0" smtClean="0"/>
              <a:t>      Z innych działań przełamujących niechęć do matematyki wykazujących jej wszechstronne zastosowanie było wykonywanie projektów matematycznych deseni tapet, materiałów, czy pejzaży. Prace wykonywali uczniowie samodzielnie w domu. W działania zaangażowało się ok. 55 % uczniów, najwięcej z klasy V.</a:t>
            </a:r>
          </a:p>
          <a:p>
            <a:pPr>
              <a:buNone/>
            </a:pPr>
            <a:endParaRPr lang="pl-PL" dirty="0"/>
          </a:p>
        </p:txBody>
      </p:sp>
      <p:pic>
        <p:nvPicPr>
          <p:cNvPr id="4" name="Obraz 3" descr="C:\Users\RetailAdmin\Desktop\mama-elearning\zdjecia\IMG_20191205_133049.jpg"/>
          <p:cNvPicPr/>
          <p:nvPr/>
        </p:nvPicPr>
        <p:blipFill>
          <a:blip r:embed="rId2" cstate="print"/>
          <a:srcRect l="-1469" t="32609" b="8691"/>
          <a:stretch>
            <a:fillRect/>
          </a:stretch>
        </p:blipFill>
        <p:spPr bwMode="auto">
          <a:xfrm>
            <a:off x="785786" y="4286256"/>
            <a:ext cx="7286676" cy="2220627"/>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357166"/>
            <a:ext cx="8229600" cy="5952194"/>
          </a:xfrm>
        </p:spPr>
        <p:txBody>
          <a:bodyPr/>
          <a:lstStyle/>
          <a:p>
            <a:pPr>
              <a:buNone/>
            </a:pPr>
            <a:r>
              <a:rPr lang="pl-PL" dirty="0" smtClean="0"/>
              <a:t>      W czasie zdalnego nauczania w miesiącu maju (w zamian planowanego turnieju matematycznego) został ogłoszony konkurs na rebus matematyczny. Wzięło w nim udział 68% uczniów. W konkursie klas I miejsce zajęła klasa IV (największy procent uczniów). </a:t>
            </a:r>
            <a:endParaRPr lang="pl-PL" dirty="0"/>
          </a:p>
        </p:txBody>
      </p:sp>
      <p:pic>
        <p:nvPicPr>
          <p:cNvPr id="5" name="Obraz 4" descr="C:\Users\RetailAdmin\Desktop\mama-elearning\zdjecia\IMG_20200825_183902.jpg"/>
          <p:cNvPicPr/>
          <p:nvPr/>
        </p:nvPicPr>
        <p:blipFill>
          <a:blip r:embed="rId2" cstate="print"/>
          <a:srcRect/>
          <a:stretch>
            <a:fillRect/>
          </a:stretch>
        </p:blipFill>
        <p:spPr bwMode="auto">
          <a:xfrm rot="16200000">
            <a:off x="755664" y="3173370"/>
            <a:ext cx="2821229" cy="3761117"/>
          </a:xfrm>
          <a:prstGeom prst="rect">
            <a:avLst/>
          </a:prstGeom>
          <a:ln>
            <a:noFill/>
          </a:ln>
          <a:effectLst>
            <a:outerShdw blurRad="292100" dist="139700" dir="2700000" algn="tl" rotWithShape="0">
              <a:srgbClr val="333333">
                <a:alpha val="65000"/>
              </a:srgbClr>
            </a:outerShdw>
          </a:effectLst>
        </p:spPr>
      </p:pic>
      <p:pic>
        <p:nvPicPr>
          <p:cNvPr id="6" name="Obraz 5" descr="C:\Users\RetailAdmin\Desktop\mama-elearning\zdjecia\IMG_20200825_183908.jpg"/>
          <p:cNvPicPr/>
          <p:nvPr/>
        </p:nvPicPr>
        <p:blipFill>
          <a:blip r:embed="rId3" cstate="print"/>
          <a:srcRect/>
          <a:stretch>
            <a:fillRect/>
          </a:stretch>
        </p:blipFill>
        <p:spPr bwMode="auto">
          <a:xfrm rot="16200000">
            <a:off x="5357820" y="3071810"/>
            <a:ext cx="2786083" cy="392909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descr="C:\Users\RetailAdmin\Desktop\mama-elearning\zdjecia\IMG_20200825_183926.jpg"/>
          <p:cNvPicPr>
            <a:picLocks noGrp="1"/>
          </p:cNvPicPr>
          <p:nvPr>
            <p:ph idx="1"/>
          </p:nvPr>
        </p:nvPicPr>
        <p:blipFill>
          <a:blip r:embed="rId2" cstate="print"/>
          <a:srcRect/>
          <a:stretch>
            <a:fillRect/>
          </a:stretch>
        </p:blipFill>
        <p:spPr bwMode="auto">
          <a:xfrm rot="16200000">
            <a:off x="1143007" y="-1143007"/>
            <a:ext cx="2500331" cy="47863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Obraz 5" descr="C:\Users\RetailAdmin\Desktop\mama-elearning\zdjecia\IMG_20200825_183938.jpg"/>
          <p:cNvPicPr/>
          <p:nvPr/>
        </p:nvPicPr>
        <p:blipFill>
          <a:blip r:embed="rId3" cstate="print"/>
          <a:srcRect/>
          <a:stretch>
            <a:fillRect/>
          </a:stretch>
        </p:blipFill>
        <p:spPr bwMode="auto">
          <a:xfrm>
            <a:off x="0" y="3010619"/>
            <a:ext cx="2885936" cy="38473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Obraz 6" descr="C:\Users\RetailAdmin\Desktop\mama-elearning\zdjecia\IMG_20200825_183950.jpg"/>
          <p:cNvPicPr/>
          <p:nvPr/>
        </p:nvPicPr>
        <p:blipFill>
          <a:blip r:embed="rId4" cstate="print"/>
          <a:srcRect/>
          <a:stretch>
            <a:fillRect/>
          </a:stretch>
        </p:blipFill>
        <p:spPr bwMode="auto">
          <a:xfrm>
            <a:off x="6141590" y="0"/>
            <a:ext cx="3002410" cy="40026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Obraz 7" descr="C:\Users\RetailAdmin\Desktop\mama-elearning\zdjecia\IMG_20200825_183920.jpg"/>
          <p:cNvPicPr/>
          <p:nvPr/>
        </p:nvPicPr>
        <p:blipFill>
          <a:blip r:embed="rId5" cstate="print"/>
          <a:srcRect/>
          <a:stretch>
            <a:fillRect/>
          </a:stretch>
        </p:blipFill>
        <p:spPr bwMode="auto">
          <a:xfrm rot="16200000">
            <a:off x="3060005" y="1154783"/>
            <a:ext cx="2931231" cy="3907766"/>
          </a:xfrm>
          <a:prstGeom prst="rect">
            <a:avLst/>
          </a:prstGeom>
          <a:ln>
            <a:noFill/>
          </a:ln>
          <a:effectLst>
            <a:softEdge rad="112500"/>
          </a:effectLst>
        </p:spPr>
      </p:pic>
      <p:pic>
        <p:nvPicPr>
          <p:cNvPr id="5" name="Obraz 4" descr="C:\Users\RetailAdmin\Desktop\mama-elearning\zdjecia\IMG_20200825_183932.jpg"/>
          <p:cNvPicPr/>
          <p:nvPr/>
        </p:nvPicPr>
        <p:blipFill>
          <a:blip r:embed="rId6" cstate="print"/>
          <a:srcRect/>
          <a:stretch>
            <a:fillRect/>
          </a:stretch>
        </p:blipFill>
        <p:spPr bwMode="auto">
          <a:xfrm rot="16200000">
            <a:off x="5815084" y="3529084"/>
            <a:ext cx="2853583" cy="38042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28596" y="500042"/>
            <a:ext cx="8229600" cy="989034"/>
          </a:xfrm>
        </p:spPr>
        <p:txBody>
          <a:bodyPr>
            <a:normAutofit fontScale="90000"/>
          </a:bodyPr>
          <a:lstStyle/>
          <a:p>
            <a:r>
              <a:rPr lang="pl-PL" sz="2700" dirty="0" smtClean="0"/>
              <a:t>Dzięki podejmowanym działaniom innowacyjnym uczniowie:</a:t>
            </a:r>
            <a:r>
              <a:rPr lang="pl-PL" dirty="0" smtClean="0"/>
              <a:t/>
            </a:r>
            <a:br>
              <a:rPr lang="pl-PL" dirty="0" smtClean="0"/>
            </a:br>
            <a:endParaRPr lang="pl-PL" dirty="0"/>
          </a:p>
        </p:txBody>
      </p:sp>
      <p:sp>
        <p:nvSpPr>
          <p:cNvPr id="3" name="Symbol zastępczy zawartości 2"/>
          <p:cNvSpPr>
            <a:spLocks noGrp="1"/>
          </p:cNvSpPr>
          <p:nvPr>
            <p:ph idx="1"/>
          </p:nvPr>
        </p:nvSpPr>
        <p:spPr/>
        <p:txBody>
          <a:bodyPr>
            <a:normAutofit fontScale="85000" lnSpcReduction="20000"/>
          </a:bodyPr>
          <a:lstStyle/>
          <a:p>
            <a:pPr lvl="0"/>
            <a:r>
              <a:rPr lang="pl-PL" dirty="0" smtClean="0"/>
              <a:t>śmielej podejmują próby stosowania wiedzy w życiu codziennym,</a:t>
            </a:r>
          </a:p>
          <a:p>
            <a:pPr lvl="0"/>
            <a:r>
              <a:rPr lang="pl-PL" dirty="0" smtClean="0"/>
              <a:t>chętniej zgłaszają się do odpowiedzi, nie boją się złego rozwiązania,</a:t>
            </a:r>
          </a:p>
          <a:p>
            <a:pPr lvl="0"/>
            <a:r>
              <a:rPr lang="pl-PL" dirty="0" smtClean="0"/>
              <a:t>sprawniej wykonują obliczenia,</a:t>
            </a:r>
          </a:p>
          <a:p>
            <a:pPr lvl="0"/>
            <a:r>
              <a:rPr lang="pl-PL" dirty="0" smtClean="0"/>
              <a:t>lepiej funkcjonują w grupie, podejmują dyskusje matematyczne, rywalizują, ale  i pomagają sobie,</a:t>
            </a:r>
          </a:p>
          <a:p>
            <a:pPr lvl="0"/>
            <a:r>
              <a:rPr lang="pl-PL" dirty="0" smtClean="0"/>
              <a:t>wiedzą, że matematyka w życiu codziennym jest niezbędna,</a:t>
            </a:r>
          </a:p>
          <a:p>
            <a:pPr lvl="0"/>
            <a:r>
              <a:rPr lang="pl-PL" dirty="0" smtClean="0"/>
              <a:t>zmieniają nastawienie do matematyki,</a:t>
            </a:r>
          </a:p>
          <a:p>
            <a:pPr lvl="0"/>
            <a:r>
              <a:rPr lang="pl-PL" dirty="0" smtClean="0"/>
              <a:t>wykonując niektóre zadania w domu angażowali rodziców, rodzeństwo, co zacieśniło więzi rodzinne i matematyka zaistniała w rodzinach.</a:t>
            </a:r>
          </a:p>
          <a:p>
            <a:endParaRPr lang="pl-PL" dirty="0"/>
          </a:p>
        </p:txBody>
      </p:sp>
    </p:spTree>
  </p:cSld>
  <p:clrMapOvr>
    <a:masterClrMapping/>
  </p:clrMapOvr>
  <p:transition>
    <p:wedg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428604"/>
            <a:ext cx="8229600" cy="6000792"/>
          </a:xfrm>
        </p:spPr>
        <p:txBody>
          <a:bodyPr>
            <a:normAutofit fontScale="77500" lnSpcReduction="20000"/>
          </a:bodyPr>
          <a:lstStyle/>
          <a:p>
            <a:pPr>
              <a:buNone/>
            </a:pPr>
            <a:r>
              <a:rPr lang="pl-PL" dirty="0" smtClean="0"/>
              <a:t>        Ja- nauczyciel opracowujący i realizujący powyższą innowację pozytywnie oceniam jej przebieg i efekty mimo niewielkich zmian w zakresie działań spowodowanym kształceniem na odległość. Cieszę się, że tak dużo uczniów zaangażowało się w konkursy, projekty. Nieznacznie poprawiły się osiągnięcia edukacyjne uczniów. Pragnę nadmienić, ze innowacja realizowana była z uczniami o dużych brakach edukacyjnych. Organizując sprawdziany zewnętrzne GWO tzw. Sesje z plusem na wejście we wrześniu uczniowie uzyskali 0, 1, 2, 3 punkty na 24-26 możliwych. Wszystkie klasy znalazły się w poziomie najniższym. </a:t>
            </a:r>
          </a:p>
          <a:p>
            <a:endParaRPr lang="pl-PL" dirty="0" smtClean="0"/>
          </a:p>
          <a:p>
            <a:pPr>
              <a:buNone/>
            </a:pPr>
            <a:r>
              <a:rPr lang="pl-PL" dirty="0" smtClean="0"/>
              <a:t>         W sprawdzianach po I semestrze były nadal bardzo niskie, ale oscylowały w granicach 10 punktów. To w ogólnopolskim rankingu nadal poziom  niski, ale widać małe postępy. Myślę, że dalsza wytrwała praca oraz stosowanie metod aktywnych, innowacyjnych pozwoli uzyskiwać coraz lepsze wyniki. </a:t>
            </a:r>
          </a:p>
          <a:p>
            <a:pPr algn="r">
              <a:buNone/>
            </a:pPr>
            <a:endParaRPr lang="pl-PL" dirty="0" smtClean="0"/>
          </a:p>
          <a:p>
            <a:pPr algn="r">
              <a:buNone/>
            </a:pPr>
            <a:r>
              <a:rPr lang="pl-PL" dirty="0" smtClean="0"/>
              <a:t>Teresa </a:t>
            </a:r>
            <a:r>
              <a:rPr lang="pl-PL" dirty="0" err="1" smtClean="0"/>
              <a:t>Franaszek</a:t>
            </a:r>
            <a:r>
              <a:rPr lang="pl-PL" dirty="0" smtClean="0"/>
              <a:t>- nauczyciel matematyki </a:t>
            </a:r>
            <a:endParaRPr lang="pl-PL" dirty="0"/>
          </a:p>
        </p:txBody>
      </p:sp>
    </p:spTree>
  </p:cSld>
  <p:clrMapOvr>
    <a:masterClrMapping/>
  </p:clrMapOvr>
  <p:transition>
    <p:wedg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ierzchołek">
  <a:themeElements>
    <a:clrScheme name="Wierzchołek">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Wierzchołek">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ierzchołek">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123</TotalTime>
  <Words>761</Words>
  <Application>Microsoft Office PowerPoint</Application>
  <PresentationFormat>Pokaz na ekranie (4:3)</PresentationFormat>
  <Paragraphs>29</Paragraphs>
  <Slides>15</Slides>
  <Notes>0</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15</vt:i4>
      </vt:variant>
    </vt:vector>
  </HeadingPairs>
  <TitlesOfParts>
    <vt:vector size="21" baseType="lpstr">
      <vt:lpstr>Book Antiqua</vt:lpstr>
      <vt:lpstr>Lucida Sans</vt:lpstr>
      <vt:lpstr>Wingdings</vt:lpstr>
      <vt:lpstr>Wingdings 2</vt:lpstr>
      <vt:lpstr>Wingdings 3</vt:lpstr>
      <vt:lpstr>Wierzchołek</vt:lpstr>
      <vt:lpstr>Sprawozdanie- INNOWACJA PEDAGOGICZNA „MATEMATYKA NA ZDROWIE”</vt:lpstr>
      <vt:lpstr>Prezentacja programu PowerPoint</vt:lpstr>
      <vt:lpstr>Prezentacja programu PowerPoint</vt:lpstr>
      <vt:lpstr>Prezentacja programu PowerPoint</vt:lpstr>
      <vt:lpstr> W Mikołajki była lekcja z „prawdziwym” Mikołajem, na której uczniowie z wielkim zaangażowaniem rozwiązywali mikołajkowe  problemy ukryte w zadaniach tekstowych. </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Dzięki podejmowanym działaniom innowacyjnym uczniowie: </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INNOWACJA PEDAGOGICZN</dc:title>
  <dc:creator>RetailAdmin</dc:creator>
  <cp:lastModifiedBy>User</cp:lastModifiedBy>
  <cp:revision>14</cp:revision>
  <dcterms:created xsi:type="dcterms:W3CDTF">2020-08-25T15:03:08Z</dcterms:created>
  <dcterms:modified xsi:type="dcterms:W3CDTF">2020-08-28T06:16:54Z</dcterms:modified>
</cp:coreProperties>
</file>