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0"/>
  </p:notesMasterIdLst>
  <p:sldIdLst>
    <p:sldId id="256" r:id="rId2"/>
    <p:sldId id="272" r:id="rId3"/>
    <p:sldId id="273" r:id="rId4"/>
    <p:sldId id="27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68" autoAdjust="0"/>
  </p:normalViewPr>
  <p:slideViewPr>
    <p:cSldViewPr>
      <p:cViewPr varScale="1">
        <p:scale>
          <a:sx n="81" d="100"/>
          <a:sy n="81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EE159-2893-4863-B46F-86B1D6457004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81F4E-E817-4AE9-B71C-8F88C701833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6797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FE8773-A5AF-4B58-86C6-9CD0CB935EF3}" type="datetimeFigureOut">
              <a:rPr lang="pl-PL" smtClean="0"/>
              <a:pPr/>
              <a:t>2020-03-20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9EB0D4-7110-405D-9E44-C8D017DC9F8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https://jim.org/wp-content/uploads/2018/11/autyzm6-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1"/>
            <a:ext cx="9143999" cy="417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7432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188640"/>
            <a:ext cx="88924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b="1" u="sng" dirty="0">
                <a:solidFill>
                  <a:srgbClr val="FF0000"/>
                </a:solidFill>
              </a:rPr>
              <a:t>W RAMACH SOLIDARNOŚCI Z OSOBAMI Z AUTYZMEM MIELIŚMY ZROBIĆ POMOCE DYDAKTYCZNE, PROSZĘ ABY POSTARAĆ SIĘ WYKONAĆ TAKĄ POMOC W DOMU. PO POWROCIE DO SZKOŁY POMOCE BĘDĄ ZBIERANE I DOSTARCZANE DZIECIOM, KTÓRYM </a:t>
            </a:r>
            <a:r>
              <a:rPr lang="pl-PL" sz="2000" b="1" u="sng" dirty="0" smtClean="0">
                <a:solidFill>
                  <a:srgbClr val="FF0000"/>
                </a:solidFill>
              </a:rPr>
              <a:t>UŁATWI TO UCZENIE SIĘ. ZACHĘCAM DO WYSYŁANIA ZDJĘĆ NA SZKOLNĄ STRONĘ INTERNETOWĄ: </a:t>
            </a:r>
            <a:r>
              <a:rPr lang="pl-PL" sz="2000" b="1" u="sng" dirty="0" smtClean="0">
                <a:solidFill>
                  <a:schemeClr val="accent4">
                    <a:lumMod val="75000"/>
                  </a:schemeClr>
                </a:solidFill>
              </a:rPr>
              <a:t>darya17@wp.pl</a:t>
            </a:r>
            <a:endParaRPr lang="pl-PL" sz="2000" b="1" u="sng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/>
            <a:r>
              <a:rPr lang="pl-PL" sz="2000" b="1" u="sng" dirty="0" smtClean="0">
                <a:solidFill>
                  <a:srgbClr val="FF0000"/>
                </a:solidFill>
              </a:rPr>
              <a:t>PRZYKŁADOWE ZDJĘCIA POMOCY ĆWICZĄCYCH MOTORYKĘ MAŁĄ. </a:t>
            </a:r>
          </a:p>
          <a:p>
            <a:endParaRPr lang="pl-PL" sz="2000" dirty="0"/>
          </a:p>
          <a:p>
            <a:endParaRPr lang="pl-PL" sz="2000" dirty="0" smtClean="0"/>
          </a:p>
          <a:p>
            <a:endParaRPr lang="pl-PL" sz="2000" dirty="0"/>
          </a:p>
          <a:p>
            <a:endParaRPr lang="pl-PL" sz="2000" dirty="0" smtClean="0"/>
          </a:p>
          <a:p>
            <a:endParaRPr lang="pl-PL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214" y="3068960"/>
            <a:ext cx="2700301" cy="344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610" y="3046002"/>
            <a:ext cx="2882541" cy="351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765" y="3046001"/>
            <a:ext cx="3110235" cy="344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471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"/>
            <a:ext cx="3888432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Znalezione obrazy dla zapytania: pomoce dydaktyczne samodzielnie wykona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9298"/>
            <a:ext cx="4305691" cy="333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Znalezione obrazy dla zapytania: pomoce dydaktyczne samodzielnie wykona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3290644"/>
            <a:ext cx="3744417" cy="356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Znalezione obrazy dla zapytania: sorter wykonany z pude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4197" y="3384237"/>
            <a:ext cx="433345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298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nalezione obrazy dla zapytania: 2 KWIETNIA AUTYZ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37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7504" y="260648"/>
            <a:ext cx="9036496" cy="966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7200" b="1" u="sng" dirty="0">
                <a:solidFill>
                  <a:srgbClr val="3333FF"/>
                </a:solidFill>
              </a:rPr>
              <a:t>Czym jest autyzm?</a:t>
            </a:r>
            <a:endParaRPr lang="pl-PL" sz="7200" b="1" dirty="0">
              <a:solidFill>
                <a:srgbClr val="3333FF"/>
              </a:solidFill>
            </a:endParaRPr>
          </a:p>
          <a:p>
            <a:pPr algn="just"/>
            <a:r>
              <a:rPr lang="pl-PL" sz="3200" dirty="0"/>
              <a:t>Jakie są objawy autyzmu? Czy znane są przyczyny autyzmu? Czy spektrum autyzmu powoduje trwałe zmiany w funkcjonowaniu dziecka? Są to wielokrotnie zadawane pytania dotyczące autyzmu. Najczęściej wiążą się z zaniepokojeniem rodziców, których dziecko przejawia nietypowe zachowania. Warto poznać podstawowe fakty na temat zaburzeń ze spektrum autyzmu</a:t>
            </a:r>
            <a:r>
              <a:rPr lang="pl-PL" sz="3200" dirty="0" smtClean="0"/>
              <a:t>.</a:t>
            </a:r>
          </a:p>
          <a:p>
            <a:endParaRPr lang="pl-PL" sz="3200" dirty="0"/>
          </a:p>
          <a:p>
            <a:endParaRPr lang="pl-PL" sz="3200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08005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12" y="116632"/>
            <a:ext cx="8496944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b="1" u="sng" dirty="0">
                <a:solidFill>
                  <a:srgbClr val="3333FF"/>
                </a:solidFill>
              </a:rPr>
              <a:t>Autyzm</a:t>
            </a:r>
            <a:r>
              <a:rPr lang="pl-PL" sz="2000" b="1" dirty="0"/>
              <a:t> </a:t>
            </a:r>
            <a:r>
              <a:rPr lang="pl-PL" sz="2000" b="1" dirty="0">
                <a:solidFill>
                  <a:srgbClr val="0070C0"/>
                </a:solidFill>
              </a:rPr>
              <a:t>to odmienny od typowego sposób rozwoju człowieka, objawiający się różnicami w sposobie komunikacji, nawiązywania relacji, wyrażania emocji, uczenia się oraz różnorodnym schematem </a:t>
            </a:r>
            <a:r>
              <a:rPr lang="pl-PL" sz="2000" b="1" dirty="0" err="1">
                <a:solidFill>
                  <a:srgbClr val="0070C0"/>
                </a:solidFill>
              </a:rPr>
              <a:t>zachowań</a:t>
            </a:r>
            <a:r>
              <a:rPr lang="pl-PL" sz="2000" b="1" dirty="0">
                <a:solidFill>
                  <a:srgbClr val="0070C0"/>
                </a:solidFill>
              </a:rPr>
              <a:t>. Każda osoba z autyzmem jest indywidualnością, a wymienione wcześniej cechy mogą występować w różnym natężeniu.</a:t>
            </a:r>
            <a:endParaRPr lang="pl-PL" sz="2000" dirty="0">
              <a:solidFill>
                <a:srgbClr val="0070C0"/>
              </a:solidFill>
            </a:endParaRPr>
          </a:p>
          <a:p>
            <a:pPr algn="just"/>
            <a:r>
              <a:rPr lang="pl-PL" sz="2000" dirty="0"/>
              <a:t>Dotyczy wielu obszarów funkcjonowania dziecka  i sprawia, że osoby nim dotknięte rozwijają się inaczej. </a:t>
            </a:r>
            <a:r>
              <a:rPr lang="pl-PL" sz="2000" b="1" dirty="0">
                <a:solidFill>
                  <a:srgbClr val="00B0F0"/>
                </a:solidFill>
              </a:rPr>
              <a:t>Autyzm jest obecnie diagnozowany w Polsce u 1 na 100 dzieci</a:t>
            </a:r>
            <a:r>
              <a:rPr lang="pl-PL" sz="2000" b="1" dirty="0" smtClean="0">
                <a:solidFill>
                  <a:srgbClr val="00B0F0"/>
                </a:solidFill>
              </a:rPr>
              <a:t>.</a:t>
            </a:r>
          </a:p>
          <a:p>
            <a:pPr algn="just"/>
            <a:r>
              <a:rPr lang="pl-PL" sz="2000" dirty="0"/>
              <a:t>Objawy autyzmu dotyczą w dużej mierze sfery komunikacji. Dziecko z autyzmem może mieć problemy z nawiązywaniem kontaktów oraz zwykłą rozmową z innymi.</a:t>
            </a:r>
          </a:p>
          <a:p>
            <a:pPr algn="just"/>
            <a:r>
              <a:rPr lang="pl-PL" sz="2000" dirty="0"/>
              <a:t>Wiele dzieci  z autyzmem ma opóźniony rozwój mowy lub nie mówi wcale. Często nie patrzą w oczy, nie reagują na swoje imię. Duże trudności może sprawić zrozumienie intencji i </a:t>
            </a:r>
            <a:r>
              <a:rPr lang="pl-PL" sz="2000" dirty="0" err="1"/>
              <a:t>zachowań</a:t>
            </a:r>
            <a:r>
              <a:rPr lang="pl-PL" sz="2000" dirty="0"/>
              <a:t> ludzi w najbliższym otoczeniu. Autyzm u dzieci może przejawiać się również problemem w wyrażaniu własnych emocji i rozumieniu wewnętrznych przeżyć. Na pierwszy rzut oka może się mylnie wydawać, że osoby ze spektrum autyzmu nie lubią kontaktu z ludźmi, w rzeczywistości zazwyczaj chcą nawiązywać przyjacielskie relacje, jednak sprawia im to trudność ze względu na posiadanie niewystarczających umiejętności w tym zakresie.</a:t>
            </a: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9846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90030" y="2967335"/>
            <a:ext cx="87639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8000" b="1" u="sng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Objawy autyzmu</a:t>
            </a:r>
            <a:endParaRPr lang="pl-PL" sz="8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069234" y="282985"/>
            <a:ext cx="3607077" cy="2766400"/>
            <a:chOff x="1824" y="633"/>
            <a:chExt cx="2834" cy="2849"/>
          </a:xfrm>
        </p:grpSpPr>
        <p:sp>
          <p:nvSpPr>
            <p:cNvPr id="5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395537" y="4510613"/>
            <a:ext cx="2736304" cy="2158747"/>
            <a:chOff x="1824" y="633"/>
            <a:chExt cx="2834" cy="2849"/>
          </a:xfrm>
        </p:grpSpPr>
        <p:sp>
          <p:nvSpPr>
            <p:cNvPr id="12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5134824" y="4502782"/>
            <a:ext cx="2736304" cy="2158747"/>
            <a:chOff x="1824" y="633"/>
            <a:chExt cx="2834" cy="2849"/>
          </a:xfrm>
        </p:grpSpPr>
        <p:sp>
          <p:nvSpPr>
            <p:cNvPr id="17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1" name="Group 4"/>
          <p:cNvGrpSpPr>
            <a:grpSpLocks/>
          </p:cNvGrpSpPr>
          <p:nvPr/>
        </p:nvGrpSpPr>
        <p:grpSpPr bwMode="auto">
          <a:xfrm>
            <a:off x="469948" y="353335"/>
            <a:ext cx="3607077" cy="2766400"/>
            <a:chOff x="1824" y="633"/>
            <a:chExt cx="2834" cy="2849"/>
          </a:xfrm>
        </p:grpSpPr>
        <p:sp>
          <p:nvSpPr>
            <p:cNvPr id="22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xmlns="" val="15473502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5536" y="612845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b="1" dirty="0"/>
              <a:t>Pierwsze sygnały autyzmu u dziecka można zauważyć przed 3 rokiem życia. To wtedy rodzice dostrzegają, że ich dziecko rozwija się inaczej. Zdarza się jednak, że pierwsze niepokojące objawy pojawiają się już w okresie niemowlęcym</a:t>
            </a:r>
            <a:r>
              <a:rPr lang="pl-PL" sz="2000" b="1" dirty="0" smtClean="0"/>
              <a:t>.</a:t>
            </a:r>
            <a:endParaRPr lang="pl-PL" sz="2000" b="1" dirty="0"/>
          </a:p>
          <a:p>
            <a:pPr algn="ctr"/>
            <a:r>
              <a:rPr lang="pl-PL" sz="3600" b="1" u="sng" dirty="0" smtClean="0">
                <a:solidFill>
                  <a:srgbClr val="00B0F0"/>
                </a:solidFill>
              </a:rPr>
              <a:t>Na jakie niepokojące sygnały zwrócić uwagę?</a:t>
            </a:r>
            <a:endParaRPr lang="pl-PL" sz="3600" b="1" dirty="0" smtClean="0">
              <a:solidFill>
                <a:srgbClr val="00B0F0"/>
              </a:solidFill>
            </a:endParaRPr>
          </a:p>
          <a:p>
            <a:pPr algn="just"/>
            <a:r>
              <a:rPr lang="pl-PL" sz="2000" b="1" dirty="0" smtClean="0"/>
              <a:t>Charakterystycznymi </a:t>
            </a:r>
            <a:r>
              <a:rPr lang="pl-PL" sz="2000" b="1" dirty="0"/>
              <a:t>objawami </a:t>
            </a:r>
            <a:r>
              <a:rPr lang="pl-PL" sz="2000" b="1" dirty="0" smtClean="0"/>
              <a:t>mogącymi predysponować do zaburzeń ze spektrum </a:t>
            </a:r>
            <a:r>
              <a:rPr lang="pl-PL" sz="2000" b="1" dirty="0"/>
              <a:t>autyzmu jest brak kontaktu wzrokowego i niezainteresowanie obecnością innych ludzi. Jest to często deklarowane przez rodziców jako jedno z pierwszych niepokojących </a:t>
            </a:r>
            <a:r>
              <a:rPr lang="pl-PL" sz="2000" b="1" dirty="0" err="1"/>
              <a:t>zachowań</a:t>
            </a:r>
            <a:r>
              <a:rPr lang="pl-PL" sz="2000" b="1" dirty="0"/>
              <a:t> zaobserwowanych u dziecka.</a:t>
            </a:r>
          </a:p>
          <a:p>
            <a:pPr algn="just"/>
            <a:r>
              <a:rPr lang="pl-PL" sz="2000" b="1" dirty="0"/>
              <a:t>Dzieci z autyzmem często nie podążają wzrokiem za pokazywanymi przedmiotami, nie reagują na inicjowaną zabawę i wykorzystują zabawki </a:t>
            </a:r>
          </a:p>
        </p:txBody>
      </p:sp>
    </p:spTree>
    <p:extLst>
      <p:ext uri="{BB962C8B-B14F-4D97-AF65-F5344CB8AC3E}">
        <p14:creationId xmlns:p14="http://schemas.microsoft.com/office/powerpoint/2010/main" xmlns="" val="387976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0" y="116632"/>
            <a:ext cx="867645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dirty="0"/>
              <a:t>w nietypowy sposób (np.: układanie zabawek w ciągi, przyglądanie się elementom przedmiotu, stukanie przedmiotami lub machanie nimi). Autyzm u dziecka może objawiać się również brakiem interakcji. Dziecko nie robi pa </a:t>
            </a:r>
            <a:r>
              <a:rPr lang="pl-PL" sz="2000" dirty="0" err="1"/>
              <a:t>pa</a:t>
            </a:r>
            <a:r>
              <a:rPr lang="pl-PL" sz="2000" dirty="0"/>
              <a:t>, nie przesyła buziaczków.</a:t>
            </a:r>
          </a:p>
          <a:p>
            <a:pPr algn="just"/>
            <a:r>
              <a:rPr lang="pl-PL" sz="2000" dirty="0"/>
              <a:t>Znaczne trudności sprawia mu naśladowanie osób w jego otoczeniu. Częstym symptomem mogącym sugerować autyzm jest sytuacja, gdy dziecko zaczyna mówić znacznie później niż rówieśnicy. Zdarza się również, że dzieci, które zaczynały mówić pierwsze słowa, przestają się komunikować</a:t>
            </a:r>
            <a:r>
              <a:rPr lang="pl-PL" sz="2000" dirty="0" smtClean="0"/>
              <a:t>.</a:t>
            </a:r>
          </a:p>
          <a:p>
            <a:pPr algn="ctr"/>
            <a:r>
              <a:rPr lang="pl-PL" sz="3600" b="1" u="sng" dirty="0"/>
              <a:t> </a:t>
            </a:r>
            <a:r>
              <a:rPr lang="pl-PL" sz="3600" b="1" u="sng" dirty="0">
                <a:solidFill>
                  <a:srgbClr val="3333FF"/>
                </a:solidFill>
              </a:rPr>
              <a:t>Pierwsze sygnały autyzmu:</a:t>
            </a:r>
            <a:endParaRPr lang="pl-PL" sz="3600" b="1" dirty="0">
              <a:solidFill>
                <a:srgbClr val="3333FF"/>
              </a:solidFill>
            </a:endParaRPr>
          </a:p>
          <a:p>
            <a:pPr lvl="0" algn="just"/>
            <a:r>
              <a:rPr lang="pl-PL" sz="2000" dirty="0"/>
              <a:t>Nie mówi lub ma kłopoty z mówieniem</a:t>
            </a:r>
          </a:p>
          <a:p>
            <a:pPr lvl="0" algn="just"/>
            <a:r>
              <a:rPr lang="pl-PL" sz="2000" dirty="0"/>
              <a:t>Nie wchodzi w relacje i interakcje z innymi ludźmi</a:t>
            </a:r>
          </a:p>
          <a:p>
            <a:pPr lvl="0" algn="just"/>
            <a:r>
              <a:rPr lang="pl-PL" sz="2000" dirty="0"/>
              <a:t>Przejawia stereotypowe zachowania i zabawy (Na przykład: trzepie rączkami, używa nietypowych przedmiotów do zabawy, układa zabawki w długie rzędy).</a:t>
            </a:r>
          </a:p>
          <a:p>
            <a:pPr lvl="0" algn="just"/>
            <a:r>
              <a:rPr lang="pl-PL" sz="2000" dirty="0"/>
              <a:t>Nie  nawiązuje kontaktu wzrokowego</a:t>
            </a:r>
          </a:p>
          <a:p>
            <a:pPr lvl="0" algn="just"/>
            <a:r>
              <a:rPr lang="pl-PL" sz="2000" dirty="0"/>
              <a:t>Nie naśladuje</a:t>
            </a:r>
          </a:p>
          <a:p>
            <a:pPr lvl="0" algn="just"/>
            <a:r>
              <a:rPr lang="pl-PL" sz="2000" dirty="0"/>
              <a:t>Nie wykonuje prostych poleceń (usiądź, daj)</a:t>
            </a:r>
          </a:p>
          <a:p>
            <a:pPr lvl="0" algn="just"/>
            <a:r>
              <a:rPr lang="pl-PL" sz="2000" dirty="0"/>
              <a:t>Ma trudność z koncentracją uwagi</a:t>
            </a:r>
          </a:p>
          <a:p>
            <a:pPr algn="just"/>
            <a:r>
              <a:rPr lang="pl-PL" sz="2000" dirty="0"/>
              <a:t>Jeżeli zauważysz, któreś z powyższych sygnałów zgłoś to osobie dorosłej!!!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xmlns="" val="403156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12" y="260648"/>
            <a:ext cx="84697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u="sng" dirty="0">
                <a:solidFill>
                  <a:srgbClr val="3333FF"/>
                </a:solidFill>
              </a:rPr>
              <a:t>Spektrum autyzmu</a:t>
            </a:r>
            <a:endParaRPr lang="pl-PL" sz="4800" dirty="0">
              <a:solidFill>
                <a:srgbClr val="3333FF"/>
              </a:solidFill>
            </a:endParaRPr>
          </a:p>
          <a:p>
            <a:pPr algn="just"/>
            <a:r>
              <a:rPr lang="pl-PL" sz="2000" dirty="0"/>
              <a:t>W przypadku autyzmu mówi się o spektrum zaburzeń, ponieważ nie istnieje jeden wzorzec poziomu funkcjonowania charakteryzujące osoby z autyzmem. Mogą one  być wręcz diametralnie różne, pomimo takiej samej diagnozy</a:t>
            </a:r>
            <a:r>
              <a:rPr lang="pl-PL" sz="2000" dirty="0" smtClean="0"/>
              <a:t>.</a:t>
            </a:r>
          </a:p>
          <a:p>
            <a:pPr algn="just"/>
            <a:r>
              <a:rPr lang="pl-PL" sz="2000" dirty="0"/>
              <a:t>Oznacza to, że autyzm może przyjmować zupełnie inną postać, od łagodnych objawów, po bardzo nasilone, utrudniające funkcjonowanie w każdej sferze życia.</a:t>
            </a:r>
          </a:p>
          <a:p>
            <a:endParaRPr lang="pl-PL" sz="2000" dirty="0"/>
          </a:p>
        </p:txBody>
      </p:sp>
      <p:pic>
        <p:nvPicPr>
          <p:cNvPr id="2050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56992"/>
            <a:ext cx="2709126" cy="278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38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95536" y="548680"/>
            <a:ext cx="6462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dirty="0">
                <a:solidFill>
                  <a:schemeClr val="bg2">
                    <a:lumMod val="50000"/>
                  </a:schemeClr>
                </a:solidFill>
              </a:rPr>
              <a:t>Jeżeli zaobserwujemy, którykolwiek ze wskazanych sygnałów, powinniśmy skonsultować to z odpowiednim specjalistą. Wystąpienie sygnałów nie musi świadczyć o autyzmie, dlatego warto </a:t>
            </a:r>
            <a:r>
              <a:rPr lang="pl-PL" sz="3600" dirty="0" smtClean="0">
                <a:solidFill>
                  <a:schemeClr val="bg2">
                    <a:lumMod val="50000"/>
                  </a:schemeClr>
                </a:solidFill>
              </a:rPr>
              <a:t>wszystkie </a:t>
            </a:r>
            <a:r>
              <a:rPr lang="pl-PL" sz="3600" dirty="0">
                <a:solidFill>
                  <a:schemeClr val="bg2">
                    <a:lumMod val="50000"/>
                  </a:schemeClr>
                </a:solidFill>
              </a:rPr>
              <a:t>nasze wątpliwości niezwłocznie skonsultować.</a:t>
            </a:r>
          </a:p>
        </p:txBody>
      </p:sp>
      <p:pic>
        <p:nvPicPr>
          <p:cNvPr id="3077" name="Picture 5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645024"/>
            <a:ext cx="2520280" cy="26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195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47667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600" b="1" u="sng" dirty="0">
                <a:solidFill>
                  <a:srgbClr val="FF0000"/>
                </a:solidFill>
              </a:rPr>
              <a:t>Autyzm nie jest chorobą, a zaburzeniem rozwoju</a:t>
            </a:r>
            <a:r>
              <a:rPr lang="pl-PL" sz="6600" b="1" dirty="0">
                <a:solidFill>
                  <a:srgbClr val="FF0000"/>
                </a:solidFill>
              </a:rPr>
              <a:t>. </a:t>
            </a:r>
            <a:endParaRPr lang="pl-PL" sz="6600" b="1" dirty="0" smtClean="0">
              <a:solidFill>
                <a:srgbClr val="FF0000"/>
              </a:solidFill>
            </a:endParaRPr>
          </a:p>
          <a:p>
            <a:pPr algn="just"/>
            <a:r>
              <a:rPr lang="pl-PL" sz="2000" dirty="0" smtClean="0">
                <a:solidFill>
                  <a:srgbClr val="3333FF"/>
                </a:solidFill>
              </a:rPr>
              <a:t>Towarzyszy </a:t>
            </a:r>
            <a:r>
              <a:rPr lang="pl-PL" sz="2000" dirty="0">
                <a:solidFill>
                  <a:srgbClr val="3333FF"/>
                </a:solidFill>
              </a:rPr>
              <a:t>osobie przez całe życie. W związku z tym nie ma możliwości wyleczenia go. Natomiast dzięki oddziaływaniom terapeutycznym można poprawić funkcjonowanie osób ze spektrum autyzmu.</a:t>
            </a:r>
          </a:p>
        </p:txBody>
      </p:sp>
      <p:pic>
        <p:nvPicPr>
          <p:cNvPr id="4100" name="Picture 4" descr="C:\Program Files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00808"/>
            <a:ext cx="28587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51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https://jim.org/wp-content/uploads/2018/11/autyzm8-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7992888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407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12" y="1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u="sng" dirty="0">
                <a:solidFill>
                  <a:srgbClr val="3333FF"/>
                </a:solidFill>
              </a:rPr>
              <a:t>Autostymulacja</a:t>
            </a:r>
            <a:endParaRPr lang="pl-PL" sz="4800" b="1" dirty="0">
              <a:solidFill>
                <a:srgbClr val="3333FF"/>
              </a:solidFill>
            </a:endParaRPr>
          </a:p>
          <a:p>
            <a:pPr algn="just"/>
            <a:r>
              <a:rPr lang="pl-PL" sz="2000" dirty="0"/>
              <a:t>Autostymulacja bardzo często towarzyszy dzieciom z autyzmem. Są to zachowania mające na celu dostarczenie sobie doznań sensorycznych. Podczas autostymulacji dziecko koncentruje na nich maksimum swojej uwagi i zazwyczaj nie jest w stanie skupić się na przetwarzaniu innych bodźców z otoczenia</a:t>
            </a:r>
            <a:r>
              <a:rPr lang="pl-PL" sz="2000" dirty="0" smtClean="0"/>
              <a:t>. </a:t>
            </a:r>
            <a:r>
              <a:rPr lang="pl-PL" sz="2000" dirty="0"/>
              <a:t>Zachowania te mogą stymulować każdy z pięciu zmysłów. Przykładem takich autostymulacji może być podskakiwanie, machanie rękami, uderzanie w stół, rytmiczne kiwanie się w różnych kierunkach, czy chodzenie po okręgu.</a:t>
            </a:r>
            <a:br>
              <a:rPr lang="pl-PL" sz="2000" dirty="0"/>
            </a:br>
            <a:r>
              <a:rPr lang="pl-PL" sz="2000" dirty="0"/>
              <a:t>Autostymulacja może występować w sposób ciągły, bądź pojawiać się tylko w specyficznych momentach takich jak znudzenie, zaniepokojenie lub odczuwanie stresu.</a:t>
            </a:r>
          </a:p>
          <a:p>
            <a:r>
              <a:rPr lang="pl-PL" sz="4000" b="1" u="sng" dirty="0">
                <a:solidFill>
                  <a:srgbClr val="3333FF"/>
                </a:solidFill>
              </a:rPr>
              <a:t>Życie w schemacie</a:t>
            </a:r>
            <a:endParaRPr lang="pl-PL" sz="4000" b="1" dirty="0">
              <a:solidFill>
                <a:srgbClr val="3333FF"/>
              </a:solidFill>
            </a:endParaRPr>
          </a:p>
          <a:p>
            <a:pPr algn="just"/>
            <a:r>
              <a:rPr lang="pl-PL" sz="2000" dirty="0"/>
              <a:t>Osoby z autyzmem bardzo często opracowują swoje schematy </a:t>
            </a:r>
            <a:r>
              <a:rPr lang="pl-PL" sz="2000" dirty="0" err="1"/>
              <a:t>zachowań</a:t>
            </a:r>
            <a:r>
              <a:rPr lang="pl-PL" sz="2000" dirty="0"/>
              <a:t> w danej sytuacji. Zdarza się, że w sytuacji zmiany, gdy wypracowany wcześniej schemat </a:t>
            </a:r>
            <a:r>
              <a:rPr lang="pl-PL" sz="2000" dirty="0" err="1"/>
              <a:t>zachowań</a:t>
            </a:r>
            <a:r>
              <a:rPr lang="pl-PL" sz="2000" dirty="0"/>
              <a:t> nie może się spełnić, prowadzi to do ogromnego niepokoju.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xmlns="" val="334471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197346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000" dirty="0"/>
              <a:t>Schematy </a:t>
            </a:r>
            <a:r>
              <a:rPr lang="pl-PL" sz="2000" dirty="0" err="1"/>
              <a:t>zachowań</a:t>
            </a:r>
            <a:r>
              <a:rPr lang="pl-PL" sz="2000" dirty="0"/>
              <a:t> często przypominają rytuały, które mogą się wiązać z codziennymi sytuacjami takimi jak wyjście do sklepu, droga do szkoły czy nawet zadawania tego samego pytania. Dziecko z autyzmem może oczekiwać tej samej odpowiedzi, za każdym razem, gdy je zadaje, co w rozmowie zazwyczaj bywa niemożliwe.</a:t>
            </a:r>
          </a:p>
          <a:p>
            <a:pPr algn="just"/>
            <a:r>
              <a:rPr lang="pl-PL" sz="2000" dirty="0"/>
              <a:t>Schematy </a:t>
            </a:r>
            <a:r>
              <a:rPr lang="pl-PL" sz="2000" dirty="0" err="1"/>
              <a:t>zachowań</a:t>
            </a:r>
            <a:r>
              <a:rPr lang="pl-PL" sz="2000" dirty="0"/>
              <a:t> bardzo często pozwalają osobom z autyzmem odnaleźć się w typowych czynnościach dnia codziennego jak np. nalewanie do szklanki tej samej ilości napoju, czy ubieranie się zawsze w tej samej kolejności.</a:t>
            </a:r>
          </a:p>
          <a:p>
            <a:pPr algn="just"/>
            <a:r>
              <a:rPr lang="pl-PL" sz="2000" dirty="0"/>
              <a:t>Dodatkowo dzieci z autyzmem bardzo przywiązują się do harmonogramu dnia, którego przebieg punkt po punkcie daje poczucie spokoju i bezpieczeństwa. Przywiązują wtedy bardzo dużą wagę do punktualnego przebiegu każdej z zaplanowanych czynności, by udało się zrealizować każdą z nich</a:t>
            </a:r>
            <a:r>
              <a:rPr lang="pl-PL" sz="2000" dirty="0" smtClean="0"/>
              <a:t>.</a:t>
            </a:r>
          </a:p>
          <a:p>
            <a:endParaRPr lang="pl-PL" sz="2000" dirty="0"/>
          </a:p>
        </p:txBody>
      </p:sp>
      <p:pic>
        <p:nvPicPr>
          <p:cNvPr id="5122" name="Picture 2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463" y="4509120"/>
            <a:ext cx="2991025" cy="234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680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7504" y="474344"/>
            <a:ext cx="90364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u="sng" dirty="0">
                <a:solidFill>
                  <a:srgbClr val="3333FF"/>
                </a:solidFill>
              </a:rPr>
              <a:t>Autyzm u dorosłych</a:t>
            </a:r>
            <a:endParaRPr lang="pl-PL" sz="4000" b="1" dirty="0">
              <a:solidFill>
                <a:srgbClr val="3333FF"/>
              </a:solidFill>
            </a:endParaRPr>
          </a:p>
          <a:p>
            <a:pPr algn="just"/>
            <a:r>
              <a:rPr lang="pl-PL" sz="2000" dirty="0"/>
              <a:t>Zazwyczaj autyzm zostaje zdiagnozowany we wczesnych latach życia, natomiast zdarzają się sytuacje gdy diagnoza zostaje przeprowadzona dopiero u dorosłych osób. Do diagnozy osób dorosłych wykorzystuje się narzędzia i pomoce diagnostyczne dostosowane do wieku osoby. Szczególną uwagę zwraca się również na jej codzienne funkcjonowanie.</a:t>
            </a:r>
          </a:p>
          <a:p>
            <a:pPr algn="just"/>
            <a:r>
              <a:rPr lang="pl-PL" sz="2000" dirty="0"/>
              <a:t>Podobnie jak dzieci z autyzmem, osoby dorosłe mogą mieć trudności z relacjami międzyludzkimi, przekazywaniu komunikatów werbalnych czy wykazywać niechęć do zmian. Osoby dorosłe, u których autyzm został zdiagnozowany wcześniej, dzięki wprowadzeniu oddziaływań terapeutycznych mogą  nabyć umiejętności pozwalające im żyć samodzielnie, pracować i funkcjonować w społeczeństwie</a:t>
            </a:r>
            <a:r>
              <a:rPr lang="pl-PL" sz="2000" dirty="0" smtClean="0"/>
              <a:t>.</a:t>
            </a:r>
          </a:p>
          <a:p>
            <a:endParaRPr lang="pl-PL" sz="2000" dirty="0"/>
          </a:p>
        </p:txBody>
      </p:sp>
      <p:pic>
        <p:nvPicPr>
          <p:cNvPr id="6146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09120"/>
            <a:ext cx="342160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98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94" y="260648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55004" dist="50800" dir="5400000" algn="tl">
                    <a:srgbClr val="000000">
                      <a:alpha val="33000"/>
                    </a:srgbClr>
                  </a:outerShdw>
                </a:effectLst>
              </a:rPr>
              <a:t>Autyzm </a:t>
            </a:r>
            <a:r>
              <a:rPr lang="pl-PL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55004" dist="50800" dir="5400000" algn="tl">
                    <a:srgbClr val="000000">
                      <a:alpha val="33000"/>
                    </a:srgbClr>
                  </a:outerShdw>
                </a:effectLst>
              </a:rPr>
              <a:t>wpływa na całe życie. Dlatego tak ważna jest akceptacja i zrozumienie. 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55004" dist="50800" dir="5400000" algn="tl">
                    <a:srgbClr val="000000">
                      <a:alpha val="33000"/>
                    </a:srgbClr>
                  </a:outerShdw>
                </a:effectLst>
              </a:rPr>
              <a:t>Bo </a:t>
            </a:r>
            <a:r>
              <a:rPr lang="pl-PL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55004" dist="50800" dir="5400000" algn="tl">
                    <a:srgbClr val="000000">
                      <a:alpha val="33000"/>
                    </a:srgbClr>
                  </a:outerShdw>
                </a:effectLst>
              </a:rPr>
              <a:t>razem możemy stworzyć lepszy</a:t>
            </a:r>
            <a:endParaRPr lang="pl-PL" sz="6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55004" dist="50800" dir="5400000" algn="tl">
                    <a:srgbClr val="000000">
                      <a:alpha val="33000"/>
                    </a:srgbClr>
                  </a:outerShdw>
                </a:effectLst>
              </a:rPr>
              <a:t>świat dla osób z </a:t>
            </a:r>
            <a:r>
              <a:rPr lang="pl-PL" sz="6000" b="1" dirty="0">
                <a:solidFill>
                  <a:schemeClr val="accent2">
                    <a:lumMod val="50000"/>
                  </a:schemeClr>
                </a:solidFill>
              </a:rPr>
              <a:t>autyzmem</a:t>
            </a:r>
            <a:r>
              <a:rPr lang="pl-PL" sz="6000" b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endParaRPr lang="pl-PL" sz="6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1" name="Picture 3" descr="C:\Program Files\Microsoft Office\MEDIA\CAGCAT10\j033511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85184"/>
            <a:ext cx="252028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865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Znalezione obrazy dla zapytania: 2 KWIETNIA AUTYZ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52" name="Picture 4" descr="Znalezione obrazy dla zapytania: 2 KWIETNIA AUTYZ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0338"/>
            <a:ext cx="8216081" cy="643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963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czny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czny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czny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116</TotalTime>
  <Words>710</Words>
  <Application>Microsoft Office PowerPoint</Application>
  <PresentationFormat>Pokaz na ekranie (4:3)</PresentationFormat>
  <Paragraphs>56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Aerodynamiczny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Company>Rycho444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Rycho Rych</dc:creator>
  <cp:lastModifiedBy>admin</cp:lastModifiedBy>
  <cp:revision>10</cp:revision>
  <dcterms:created xsi:type="dcterms:W3CDTF">2020-03-20T07:28:16Z</dcterms:created>
  <dcterms:modified xsi:type="dcterms:W3CDTF">2020-03-20T09:38:35Z</dcterms:modified>
</cp:coreProperties>
</file>